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0" r:id="rId2"/>
    <p:sldId id="271" r:id="rId3"/>
    <p:sldId id="272" r:id="rId4"/>
    <p:sldId id="266" r:id="rId5"/>
    <p:sldId id="265" r:id="rId6"/>
    <p:sldId id="257" r:id="rId7"/>
    <p:sldId id="258" r:id="rId8"/>
    <p:sldId id="259" r:id="rId9"/>
    <p:sldId id="260" r:id="rId10"/>
    <p:sldId id="273" r:id="rId11"/>
    <p:sldId id="262" r:id="rId12"/>
    <p:sldId id="263" r:id="rId13"/>
    <p:sldId id="264" r:id="rId14"/>
    <p:sldId id="277" r:id="rId15"/>
    <p:sldId id="279" r:id="rId16"/>
    <p:sldId id="281" r:id="rId17"/>
    <p:sldId id="283" r:id="rId18"/>
    <p:sldId id="285" r:id="rId19"/>
    <p:sldId id="287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 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fourth 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Disease</a:t>
            </a:r>
          </a:p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3450236" y="2184817"/>
            <a:ext cx="5693763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B Deficiency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College of veterinary medicine-</a:t>
              </a:r>
              <a:br>
                <a: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350" dirty="0"/>
          </a:p>
          <a:p>
            <a:pPr algn="ctr"/>
            <a:r>
              <a:rPr lang="en-US" sz="2700" dirty="0"/>
              <a:t> </a:t>
            </a:r>
            <a:r>
              <a:rPr lang="ar-IQ" sz="2700" b="1" dirty="0"/>
              <a:t> شعار الكلية</a:t>
            </a:r>
            <a:endParaRPr lang="en-US" sz="27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63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724400" cy="2393950"/>
          </a:xfrm>
        </p:spPr>
        <p:txBody>
          <a:bodyPr>
            <a:noAutofit/>
          </a:bodyPr>
          <a:lstStyle/>
          <a:p>
            <a:r>
              <a:rPr lang="en-US" sz="2800" u="sng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Post-mortem  lesions:</a:t>
            </a:r>
            <a:br>
              <a:rPr lang="en-US" sz="2800" u="sng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Bilateral  enlargement  of  nerves(Sciatic ).</a:t>
            </a:r>
            <a:b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3124200"/>
            <a:ext cx="4572000" cy="3200400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C00000"/>
                </a:solidFill>
              </a:rPr>
              <a:t>Treatment :</a:t>
            </a:r>
          </a:p>
          <a:p>
            <a:pPr>
              <a:buNone/>
            </a:pPr>
            <a:r>
              <a:rPr lang="en-US" dirty="0"/>
              <a:t>The bird response quickly with oral administration</a:t>
            </a:r>
          </a:p>
          <a:p>
            <a:pPr>
              <a:buNone/>
            </a:pPr>
            <a:r>
              <a:rPr lang="en-US" dirty="0"/>
              <a:t>of thiamine.</a:t>
            </a:r>
          </a:p>
          <a:p>
            <a:endParaRPr lang="ar-IQ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181600" y="266123"/>
            <a:ext cx="3783103" cy="235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9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3-</a:t>
            </a:r>
            <a:r>
              <a:rPr lang="en-US" dirty="0"/>
              <a:t> </a:t>
            </a:r>
            <a:r>
              <a:rPr lang="en-US" sz="4000" b="1" u="sng" dirty="0">
                <a:solidFill>
                  <a:srgbClr val="C00000"/>
                </a:solidFill>
              </a:rPr>
              <a:t>Riboflavin ( B2) Deficiency </a:t>
            </a:r>
            <a:endParaRPr lang="en-US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             </a:t>
            </a:r>
            <a:endParaRPr lang="en-US" sz="36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</a:rPr>
              <a:t>     (Curled Toe Paralysis) </a:t>
            </a:r>
          </a:p>
          <a:p>
            <a:pPr>
              <a:buNone/>
            </a:pP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dirty="0"/>
              <a:t>is characterized with impaired oxidation processes and dystrophic changes in the peripheral nerves.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Is a nutritional disease 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caused  by vitamin B2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deficiency.</a:t>
            </a:r>
          </a:p>
          <a:p>
            <a:pPr>
              <a:buNone/>
            </a:pP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Symptoms: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1-Age : 3-4 weeks.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2-Diarrhea develops between the first and second week.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3-The chicks do not walk unless forced, and walk with the aid of wings.</a:t>
            </a:r>
          </a:p>
          <a:p>
            <a:pPr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5753100" cy="563562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Curled Toe Paralysis: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738" y="152400"/>
            <a:ext cx="3562662" cy="23622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04800" y="1219200"/>
            <a:ext cx="4572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1-Atrophied thymus gland.</a:t>
            </a:r>
          </a:p>
          <a:p>
            <a:pPr>
              <a:buNone/>
            </a:pPr>
            <a:r>
              <a:rPr lang="en-US" dirty="0"/>
              <a:t>2-Enlargement of nerves,</a:t>
            </a:r>
          </a:p>
          <a:p>
            <a:pPr>
              <a:buNone/>
            </a:pPr>
            <a:r>
              <a:rPr lang="en-US" dirty="0"/>
              <a:t>4-5 times, due to  edema.</a:t>
            </a:r>
          </a:p>
          <a:p>
            <a:pPr>
              <a:buNone/>
            </a:pPr>
            <a:r>
              <a:rPr lang="en-US" dirty="0"/>
              <a:t>3- Notched beak.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8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Treatment:</a:t>
            </a:r>
          </a:p>
          <a:p>
            <a:pPr>
              <a:buNone/>
            </a:pP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High riboflavin diet.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Post-mortem lesions: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95" y="161924"/>
            <a:ext cx="3574406" cy="3495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99" y="3737022"/>
            <a:ext cx="3048001" cy="3048001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K is known as the clotting vitamin. The body needs vitamin K to make certain proteins in the liver that cause blood to clot. These proteins are called clotting factors. Without vitamin K, the liver could not produce clotting factors. Vitamin K is a fat-soluble vitamin stored in fat tissue and the liver. </a:t>
            </a:r>
          </a:p>
          <a:p>
            <a:pPr>
              <a:lnSpc>
                <a:spcPct val="15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vitamin K: quinones: It includes vitamins K1 (phylloquinones)  and K2 (menaquiones), which originate from plants or bacteria, respectively.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Vitamin K =</a:t>
            </a:r>
          </a:p>
        </p:txBody>
      </p:sp>
    </p:spTree>
    <p:extLst>
      <p:ext uri="{BB962C8B-B14F-4D97-AF65-F5344CB8AC3E}">
        <p14:creationId xmlns:p14="http://schemas.microsoft.com/office/powerpoint/2010/main" val="2870928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essential for synthesis of prothrombin, thus it plays an important role in clotting mechanisms and also has a protective effect against coccidiosis.</a:t>
            </a:r>
          </a:p>
          <a:p>
            <a:endParaRPr lang="en-US" dirty="0"/>
          </a:p>
          <a:p>
            <a:r>
              <a:rPr lang="en-US" dirty="0"/>
              <a:t> some of fungal toxins and sulfa drug causes </a:t>
            </a:r>
            <a:r>
              <a:rPr lang="en-US" dirty="0" err="1"/>
              <a:t>vit</a:t>
            </a:r>
            <a:r>
              <a:rPr lang="en-US" dirty="0"/>
              <a:t> k deficiency </a:t>
            </a:r>
          </a:p>
        </p:txBody>
      </p:sp>
    </p:spTree>
    <p:extLst>
      <p:ext uri="{BB962C8B-B14F-4D97-AF65-F5344CB8AC3E}">
        <p14:creationId xmlns:p14="http://schemas.microsoft.com/office/powerpoint/2010/main" val="192454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1200"/>
            <a:ext cx="8991600" cy="4876800"/>
          </a:xfrm>
        </p:spPr>
        <p:txBody>
          <a:bodyPr/>
          <a:lstStyle/>
          <a:p>
            <a:r>
              <a:rPr lang="en-US" dirty="0"/>
              <a:t>Deficiency of vitamin K may cause an increase of blood spots in eggs, </a:t>
            </a:r>
            <a:r>
              <a:rPr lang="en-US" dirty="0" err="1"/>
              <a:t>haemorrhages</a:t>
            </a:r>
            <a:r>
              <a:rPr lang="en-US" dirty="0"/>
              <a:t> in the legs and breast and a failure of blood clotting. </a:t>
            </a:r>
          </a:p>
          <a:p>
            <a:endParaRPr lang="en-US" dirty="0"/>
          </a:p>
          <a:p>
            <a:r>
              <a:rPr lang="en-US" dirty="0"/>
              <a:t>In growing chicks, signs of vitamin K deficiency occur as early as 2–3 weeks; hemorrhages appear externally at areas that receive abrasions</a:t>
            </a:r>
          </a:p>
          <a:p>
            <a:r>
              <a:rPr lang="en-US" dirty="0"/>
              <a:t>such as the feet and wings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Signs and Pathology of Deficiency</a:t>
            </a:r>
          </a:p>
        </p:txBody>
      </p:sp>
    </p:spTree>
    <p:extLst>
      <p:ext uri="{BB962C8B-B14F-4D97-AF65-F5344CB8AC3E}">
        <p14:creationId xmlns:p14="http://schemas.microsoft.com/office/powerpoint/2010/main" val="384815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705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pathology: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Internally, petechial hemorrhages in the liver</a:t>
            </a:r>
          </a:p>
          <a:p>
            <a:pPr marL="109728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erosion in the lining of the gizzard may occur. </a:t>
            </a:r>
          </a:p>
          <a:p>
            <a:pPr marL="109728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Chicks show an anemia that may result partly from loss of blood but also from development of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hypoplastic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bone marrow.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7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Inadequate vitamin K in breeder diets causes increased embryo mortality late in incubation . Dead embryos appear hemorrhagic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diagnosis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Blood-clotting time is a fairly good measure of vitamin K deficiency, a more accurate one is obtained by determining prothrombin time.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9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Within 4–6 hours after vitamin K is administered to deficient </a:t>
            </a:r>
            <a:r>
              <a:rPr lang="en-US" dirty="0" err="1"/>
              <a:t>chicks,blood</a:t>
            </a:r>
            <a:r>
              <a:rPr lang="en-US" dirty="0"/>
              <a:t> clots normally, </a:t>
            </a:r>
          </a:p>
          <a:p>
            <a:r>
              <a:rPr lang="en-US" dirty="0"/>
              <a:t>but recovery from anemia or disappearance of hemorrhages cannot be expected to take place promptly.</a:t>
            </a:r>
          </a:p>
          <a:p>
            <a:r>
              <a:rPr lang="en-US" dirty="0"/>
              <a:t>25 mg/kg of  vit k in feed  is enough to prevent  its deficiency </a:t>
            </a:r>
          </a:p>
          <a:p>
            <a:endParaRPr lang="en-US" dirty="0"/>
          </a:p>
          <a:p>
            <a:r>
              <a:rPr lang="en-US" dirty="0"/>
              <a:t>Increase this dose when treating with  sulfa drugs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Treatment of Deficiency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3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943599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The B complex vitamins are water soluble and not stored to any significant extent in the body. They act in a broad range of metabolic pathways. </a:t>
            </a:r>
          </a:p>
          <a:p>
            <a:pPr marL="109728" indent="0" algn="just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Simple deficiency is now rare as diets are usually well supplemented. However, because a continuous supply is required, damage to the intestine or increased demand for some reason may have an effect.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783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200"/>
            <a:ext cx="8966199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53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Most will reduce productivity, including growth in the young animal, and egg production in the layer. </a:t>
            </a:r>
            <a:endParaRPr lang="ar-IQ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The embryo is particularly dependent on having adequate supplies of vitamins deposited in the egg. </a:t>
            </a:r>
          </a:p>
          <a:p>
            <a:pPr algn="just"/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Vitamin deficiencies are especially prone to cause problems of hatchability. </a:t>
            </a:r>
            <a:endParaRPr lang="ar-IQ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2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573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638800" cy="48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1-</a:t>
            </a:r>
            <a:r>
              <a:rPr lang="en-US" sz="3600" b="1" dirty="0">
                <a:solidFill>
                  <a:schemeClr val="tx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Pantothenic  acid  and Biotin Deficiency. </a:t>
            </a:r>
          </a:p>
          <a:p>
            <a:pPr>
              <a:buNone/>
            </a:pPr>
            <a:endParaRPr lang="en-US" sz="3600" b="1" dirty="0">
              <a:solidFill>
                <a:schemeClr val="tx2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r>
              <a:rPr lang="en-US" sz="3600" b="1" dirty="0">
                <a:solidFill>
                  <a:schemeClr val="tx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2-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Thiamine Deficiency ( B1 Deficiency ). </a:t>
            </a:r>
          </a:p>
          <a:p>
            <a:pPr>
              <a:buNone/>
            </a:pP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3-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Riboflavin ( B2) Deficiency .</a:t>
            </a:r>
          </a:p>
          <a:p>
            <a:pPr>
              <a:buNone/>
            </a:pP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Vitamin B Deficiency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243" y="1342276"/>
            <a:ext cx="2803079" cy="3001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 algn="ctr">
              <a:buNone/>
            </a:pPr>
            <a:r>
              <a:rPr lang="en-US" sz="6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1-Chick</a:t>
            </a:r>
            <a:r>
              <a:rPr lang="en-US" sz="66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Dermatitis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(Pantothenic  acid  and Biotin Deficiency 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23" y="2728580"/>
            <a:ext cx="8652353" cy="367222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62200"/>
            <a:ext cx="7620000" cy="3763963"/>
          </a:xfrm>
        </p:spPr>
        <p:txBody>
          <a:bodyPr>
            <a:normAutofit fontScale="92500" lnSpcReduction="10000"/>
          </a:bodyPr>
          <a:lstStyle/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An inflammation of the unfeathered parts of </a:t>
            </a:r>
          </a:p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chicks and </a:t>
            </a:r>
            <a:r>
              <a:rPr lang="en-US" sz="3000" dirty="0" err="1">
                <a:latin typeface="Andalus" panose="02020603050405020304" pitchFamily="18" charset="-78"/>
                <a:cs typeface="Andalus" panose="02020603050405020304" pitchFamily="18" charset="-78"/>
              </a:rPr>
              <a:t>poults</a:t>
            </a: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 caused by deficiency of</a:t>
            </a:r>
          </a:p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vitamin B5 ( pantothenic acid) and biotin</a:t>
            </a:r>
            <a:r>
              <a:rPr lang="ar-IQ" sz="3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B7.</a:t>
            </a:r>
          </a:p>
          <a:p>
            <a:pPr algn="justLow">
              <a:buNone/>
            </a:pP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Low">
              <a:buNone/>
            </a:pPr>
            <a:r>
              <a:rPr lang="en-US" sz="30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Symptoms:</a:t>
            </a:r>
          </a:p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1-Slow growth and rigid feathers.</a:t>
            </a:r>
          </a:p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2-Low hatchability and high embryonic</a:t>
            </a:r>
          </a:p>
          <a:p>
            <a:pPr algn="justLow">
              <a:buNone/>
            </a:pP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    mortality.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Chick Dermatitis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320" y="46038"/>
            <a:ext cx="3727789" cy="20875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24529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1-Pus like substance in the mouth and grayish white exudates  in the prventriculus.</a:t>
            </a:r>
          </a:p>
          <a:p>
            <a:pPr>
              <a:buNone/>
            </a:pP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2-Scabby lesions at the corners of the mouth,  edge of eyelids, around the vent and bottom   of the feet ( Dermatitis).</a:t>
            </a:r>
          </a:p>
          <a:p>
            <a:pPr>
              <a:buNone/>
            </a:pP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3- Liver is hypertrophied , spleen sometimes </a:t>
            </a:r>
          </a:p>
          <a:p>
            <a:pPr>
              <a:buNone/>
            </a:pPr>
            <a:r>
              <a:rPr lang="en-US" sz="3500" dirty="0">
                <a:latin typeface="Andalus" panose="02020603050405020304" pitchFamily="18" charset="-78"/>
                <a:cs typeface="Andalus" panose="02020603050405020304" pitchFamily="18" charset="-78"/>
              </a:rPr>
              <a:t>     atrophied.</a:t>
            </a:r>
          </a:p>
          <a:p>
            <a:pPr>
              <a:buNone/>
            </a:pPr>
            <a:r>
              <a:rPr lang="en-US" sz="4800" b="1" u="sng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Treatment:</a:t>
            </a:r>
          </a:p>
          <a:p>
            <a:pPr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Injection or oral </a:t>
            </a:r>
          </a:p>
          <a:p>
            <a:pPr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administration of </a:t>
            </a:r>
          </a:p>
          <a:p>
            <a:pPr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the vitamin.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411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Post-mortem lesions: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155" y="3733801"/>
            <a:ext cx="3617495" cy="31242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" y="228601"/>
            <a:ext cx="8763000" cy="335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2-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Thiamine Deficiency   ( B1 Deficiency ) </a:t>
            </a:r>
          </a:p>
          <a:p>
            <a:pPr algn="ctr">
              <a:buNone/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 </a:t>
            </a:r>
            <a:r>
              <a:rPr lang="en-US" sz="32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Polynuritis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>
              <a:buNone/>
            </a:pPr>
            <a:r>
              <a:rPr lang="en-US" sz="2800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Function of Thiamine ( B1)</a:t>
            </a:r>
            <a:br>
              <a:rPr lang="en-US" sz="2800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800" dirty="0">
                <a:solidFill>
                  <a:schemeClr val="accent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Thiamine is required by poultry for the metabolism of carbohydrate.</a:t>
            </a:r>
            <a:endParaRPr lang="en-US" sz="2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In birds, vitamin B1, (thiamine) deficiency is clinically and morphologically manifested with Stargazing</a:t>
            </a:r>
            <a:endParaRPr lang="en-US" sz="2800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309" y="3761508"/>
            <a:ext cx="3096491" cy="3096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69822"/>
            <a:ext cx="4343400" cy="287986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Symptoms: 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1-Symptoms appear in 2-3 weeks after chicks were placed on   thiamine deficient diet.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2-Anorexia followed by loss of weight,  leg weakness and unsteady gait.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3-Paralysis of muscles of legs, wings and neck.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4-The chicken characteristically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sits on its flexed legs and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draws the head back in a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*Stargazing* position.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018" y="3657600"/>
            <a:ext cx="2895601" cy="2895601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804</TotalTime>
  <Words>865</Words>
  <Application>Microsoft Office PowerPoint</Application>
  <PresentationFormat>On-screen Show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Andalus</vt:lpstr>
      <vt:lpstr>Lucida Sans Unicode</vt:lpstr>
      <vt:lpstr>Times New Roman</vt:lpstr>
      <vt:lpstr>Verdana</vt:lpstr>
      <vt:lpstr>Wingdings 2</vt:lpstr>
      <vt:lpstr>Wingdings 3</vt:lpstr>
      <vt:lpstr>ملتقى</vt:lpstr>
      <vt:lpstr>PowerPoint Presentation</vt:lpstr>
      <vt:lpstr>Introduction </vt:lpstr>
      <vt:lpstr>Introduction 2 </vt:lpstr>
      <vt:lpstr>Vitamin B Deficiency</vt:lpstr>
      <vt:lpstr>PowerPoint Presentation</vt:lpstr>
      <vt:lpstr>Chick Dermatitis</vt:lpstr>
      <vt:lpstr>Post-mortem lesions:</vt:lpstr>
      <vt:lpstr>PowerPoint Presentation</vt:lpstr>
      <vt:lpstr>PowerPoint Presentation</vt:lpstr>
      <vt:lpstr>Post-mortem  lesions: Bilateral  enlargement  of  nerves(Sciatic ). </vt:lpstr>
      <vt:lpstr>PowerPoint Presentation</vt:lpstr>
      <vt:lpstr>Curled Toe Paralysis:</vt:lpstr>
      <vt:lpstr>Post-mortem lesions:</vt:lpstr>
      <vt:lpstr>Vitamin K =</vt:lpstr>
      <vt:lpstr>PowerPoint Presentation</vt:lpstr>
      <vt:lpstr>Clinical Signs and Pathology of Deficiency</vt:lpstr>
      <vt:lpstr>PowerPoint Presentation</vt:lpstr>
      <vt:lpstr>PowerPoint Presentation</vt:lpstr>
      <vt:lpstr>Treatment of Deficiency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Chick Dermatitis</dc:title>
  <dc:creator>fujitsu</dc:creator>
  <cp:lastModifiedBy>2025</cp:lastModifiedBy>
  <cp:revision>48</cp:revision>
  <dcterms:created xsi:type="dcterms:W3CDTF">2013-06-29T16:46:14Z</dcterms:created>
  <dcterms:modified xsi:type="dcterms:W3CDTF">2024-10-13T05:55:10Z</dcterms:modified>
</cp:coreProperties>
</file>